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D449E56-C0F0-4010-9018-D466FAA95BB3}">
          <p14:sldIdLst>
            <p14:sldId id="257"/>
            <p14:sldId id="258"/>
            <p14:sldId id="259"/>
            <p14:sldId id="261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dirty="0" smtClean="0"/>
              <a:t>Ра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55C984-4EB0-458C-A742-ED748943F266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F5EF83-F93C-46FF-9A8A-2FCF711991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ld-firo.ranepa.ru/navigator-programm-do" TargetMode="External"/><Relationship Id="rId2" Type="http://schemas.openxmlformats.org/officeDocument/2006/relationships/hyperlink" Target="https://fgos.ru/fgos/fgos-d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garant.ru/products/ipo/prime/doc/405942493/#:~:text=%D0%A1%D0%BE%D0%B4%D0%B5%D1%80%D0%B6%D0%B0%D0%BD%D0%B8%D0%B5%20%D0%B8%20%D0%BF%D0%BB%D0%B0%D0%BD%D0%B8%D1%80%D1%83%D0%B5%D0%BC%D1%8B%D0%B5%20%D1%80%D0%B5%D0%B7%D1%83%D0%BB%D1%8C%D1%82%D0%B0%D1%82%D1%8B%20%D1%80%D0%B0%D0%B7%D1%80%D0%B0%D0%B1%D0%B0%D1%82%D1%8B%D0%B2%D0%B0%D0%B5%D0%BC%D1%8B%D1%85%20%D0%B2%20%D0%94%D0%9E%D0%9E%20%D0%9F%D1%80%D0%BE%D0%B3%D1%80%D0%B0%D0%BC%D0%BC%20%D0%B4%D0%BE%D0%BB%D0%B6%D0%BD%D1%8B%20%D0%B1%D1%8B%D1%82%D1%8C%20%D0%BD%D0%B5%20%D0%BD%D0%B8%D0%B6%D0%B5%20%D1%81%D0%BE%D0%BE%D1%82%D0%B2%D0%B5%D1%82%D1%81%D1%82%D0%B2%D1%83%D1%8E%D1%89%D0%B8%D1%85%20%D1%81%D0%BE%D0%B4%D0%B5%D1%80%D0%B6%D0%B0%D0%BD%D0%B8%D1%8F%20%D0%B8%20%D0%BF%D0%BB%D0%B0%D0%BD%D0%B8%D1%80%D1%83%D0%B5%D0%BC%D1%8B%D1%85%20%D1%80%D0%B5%D0%B7%D1%83%D0%BB%D1%8C%D1%82%D0%B0%D1%82%D0%BE%D0%B2%20%D0%A4%D0%B5%D0%B4%D0%B5%D1%80%D0%B0%D0%BB%D1%8C%D0%BD%D0%BE%D0%B9%20%D0%BF%D1%80%D0%BE%D0%B3%D1%80%D0%B0%D0%BC%D0%BC%D1%8B.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fgos.ru/fgos/fgos-do/#:~:text=%D0%9A%D0%BE%D0%BD%D0%BA%D1%80%D0%B5%D1%82%D0%BD%D0%BE%D0%B5%20%D1%81%D0%BE%D0%B4%D0%B5%D1%80%D0%B6%D0%B0%D0%BD%D0%B8%D0%B5%20%D1%83%D0%BA%D0%B0%D0%B7%D0%B0%D0%BD%D0%BD%D1%8B%D1%85%20%D0%BE%D0%B1%D1%80%D0%B0%D0%B7%D0%BE%D0%B2%D0%B0%D1%82%D0%B5%D0%BB%D1%8C%D0%BD%D1%8B%D1%85%20%D0%BE%D0%B1%D0%BB%D0%B0%D1%81%D1%82%D0%B5%D0%B9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garant.ru/products/ipo/prime/doc/405942493/#:~:text=%D0%97%D0%B0%D0%B4%D0%B0%D1%87%D0%B8%20%D0%B8%20%D1%81%D0%BE%D0%B4%D0%B5%D1%80%D0%B6%D0%B0%D0%BD%D0%B8%D0%B5%20%D0%BE%D0%B1%D1%80%D0%B0%D0%B7%D0%BE%D0%B2%D0%B0%D0%BD%D0%B8%D1%8F%20(%D0%BE%D0%B1%D1%83%D1%87%D0%B5%D0%BD%D0%B8%D1%8F%20%D0%B8%20%D0%B2%D0%BE%D1%81%D0%BF%D0%B8%D1%82%D0%B0%D0%BD%D0%B8%D1%8F)%20%D0%BF%D0%BE%20%D0%BE%D0%B1%D1%80%D0%B0%D0%B7%D0%BE%D0%B2%D0%B0%D1%82%D0%B5%D0%BB%D1%8C%D0%BD%D1%8B%D0%BC%20%D0%BE%D0%B1%D0%BB%D0%B0%D1%81%D1%82%D1%8F%D0%BC.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garant.ru/products/ipo/prime/doc/405942493/#:~:text=%D0%9F%D0%BB%D0%B0%D0%BD%D0%B8%D1%80%D1%83%D0%B5%D0%BC%D1%8B%D0%B5%20%D1%80%D0%B5%D0%B7%D1%83%D0%BB%D1%8C%D1%82%D0%B0%D1%82%D1%8B%20%D1%80%D0%B5%D0%B0%D0%BB%D0%B8%D0%B7%D0%B0%D1%86%D0%B8%D0%B8%20%D0%A4%D0%B5%D0%B4%D0%B5%D1%80%D0%B0%D0%BB%D1%8C%D0%BD%D0%BE%D0%B9%20%D0%BF%D1%80%D0%BE%D0%B3%D1%80%D0%B0%D0%BC%D0%BC%D1%8B.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5942493/#:~:text=%D0%9F%D1%80%D0%B8%D0%BC%D0%B5%D1%80%D0%BD%D1%8B%D0%B9%20%D0%BF%D0%B5%D1%80%D0%B5%D1%87%D0%B5%D0%BD%D1%8C%20%D0%BE%D1%81%D0%BD%D0%BE%D0%B2%D0%BD%D1%8B%D1%85%20%D0%B3%D0%BE%D1%81%D1%83%D0%B4%D0%B0%D1%80%D1%81%D1%82%D0%B2%D0%B5%D0%BD%D0%BD%D1%8B%D1%85%20%D0%B8%20%D0%BD%D0%B0%D1%80%D0%BE%D0%B4%D0%BD%D1%8B%D1%85%20%D0%BF%D1%80%D0%B0%D0%B7%D0%B4%D0%BD%D0%B8%D0%BA%D0%BE%D0%B2%2C%20%D0%BF%D0%B0%D0%BC%D1%8F%D1%82%D0%BD%D1%8B%D1%85%20%D0%B4%D0%B0%D1%82%20%D0%B2%20%D0%BA%D0%B0%D0%BB%D0%B5%D0%BD%D0%B4%D0%B0%D1%80%D0%BD%D0%BE%D0%BC%20%D0%BF%D0%BB%D0%B0%D0%BD%D0%B5%20%D0%B2%D0%BE%D1%81%D0%BF%D0%B8%D1%82%D0%B0%D1%82%D0%B5%D0%BB%D1%8C%D0%BD%D0%BE%D0%B9%20%D1%80%D0%B0%D0%B1%D0%BE%D1%82%D1%8B%20%D0%B2%20%D0%94%D0%9E%D0%9E." TargetMode="External"/><Relationship Id="rId2" Type="http://schemas.openxmlformats.org/officeDocument/2006/relationships/hyperlink" Target="https://www.garant.ru/products/ipo/prime/doc/405942493/#:~:text=%D0%A2%D1%80%D0%B5%D0%B1%D0%BE%D0%B2%D0%B0%D0%BD%D0%B8%D1%8F%20%D0%B8%20%D0%BF%D0%BE%D0%BA%D0%B0%D0%B7%D0%B0%D1%82%D0%B5%D0%BB%D0%B8%20%D0%BE%D1%80%D0%B3%D0%B0%D0%BD%D0%B8%D0%B7%D0%B0%D1%86%D0%B8%D0%B8%20%D0%BE%D0%B1%D1%80%D0%B0%D0%B7%D0%BE%D0%B2%D0%B0%D1%82%D0%B5%D0%BB%D1%8C%D0%BD%D0%BE%D0%B3%D0%BE%20%D0%BF%D1%80%D0%BE%D1%86%D0%B5%D1%81%D1%81%D0%B0%20%D0%B8%20%D1%80%D0%B5%D0%B6%D0%B8%D0%BC%D0%B0%20%D0%B4%D0%BD%D1%8F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5942493/#:~:text=%D0%92%D1%81%D1%8F%20%D1%81%D0%B8%D1%81%D1%82%D0%B5%D0%BC%D0%B0%20%D1%86%D0%B5%D0%BD%D0%BD%D0%BE%D1%81%D1%82%D0%B5%D0%B9%20%D1%80%D0%BE%D1%81%D1%81%D0%B8%D0%B9%D1%81%D0%BA%D0%BE%D0%B3%D0%BE%20%D0%BD%D0%B0%D1%80%D0%BE%D0%B4%D0%B0%20%D0%BD%D0%B0%D1%85%D0%BE%D0%B4%D0%B8%D1%82%20%D0%BE%D1%82%D1%80%D0%B0%D0%B6%D0%B5%D0%BD%D0%B8%D0%B5%20%D0%B2%20%D1%81%D0%BE%D0%B4%D0%B5%D1%80%D0%B6%D0%B0%D0%BD%D0%B8%D0%B8%20%D0%B2%D0%BE%D1%81%D0%BF%D0%B8%D1%82%D0%B0%D1%82%D0%B5%D0%BB%D1%8C%D0%BD%D0%BE%D0%B9%20%D1%80%D0%B0%D0%B1%D0%BE%D1%82%D1%8B%20%D0%94%D0%9E%D0%9E%2C%20%D0%B2%20%D1%81%D0%BE%D0%BE%D1%82%D0%B2%D0%B5%D1%82%D1%81%D1%82%D0%B2%D0%B8%D0%B8%20%D1%81%20%D0%B2%D0%BE%D0%B7%D1%80%D0%B0%D1%81%D1%82%D0%BD%D1%8B%D0%BC%D0%B8%20%D0%BE%D1%81%D0%BE%D0%B1%D0%B5%D0%BD%D0%BD%D0%BE%D1%81%D1%82%D1%8F%D0%BC%D0%B8%20%D0%B4%D0%B5%D1%82%D0%B5%D0%B9.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23728" y="5805264"/>
            <a:ext cx="5637010" cy="882119"/>
          </a:xfrm>
        </p:spPr>
        <p:txBody>
          <a:bodyPr>
            <a:noAutofit/>
          </a:bodyPr>
          <a:lstStyle/>
          <a:p>
            <a:r>
              <a:rPr lang="ru-RU" sz="1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Муниципальный район «Ферзиковский район»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3645024"/>
            <a:ext cx="76428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О новой программе образования дошкольников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71400"/>
            <a:ext cx="6242317" cy="44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7335" y="332656"/>
            <a:ext cx="5202375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dirty="0" smtClean="0"/>
              <a:t>С</a:t>
            </a:r>
            <a:r>
              <a:rPr lang="ru-RU" sz="1700" dirty="0"/>
              <a:t> 1 сентября 2023 года все детские сады начали работать по новой Федеральной образовательной программе дошкольных учреждений — ФОП ДО.</a:t>
            </a:r>
          </a:p>
          <a:p>
            <a:pPr algn="just"/>
            <a:r>
              <a:rPr lang="ru-RU" sz="1700" dirty="0"/>
              <a:t>ФОП во многом дублирует ФГОС, по которым сады работали ранее. Из основных новшеств — расширенные нормативы и ориентиры возможных достижений детей к определенному возрасту в пяти областях: от познавательного до физического развития. Кроме того, норматив включает перечень рекомендуемой литературы, музыки, мультфильмов, а также основных государственных и народных праздников.</a:t>
            </a:r>
          </a:p>
          <a:p>
            <a:pPr algn="just"/>
            <a:r>
              <a:rPr lang="ru-RU" sz="1700" dirty="0"/>
              <a:t>Внедрение ФОП должно дать детям в разных регионах страны равный доступ к качественному дошкольному образованию с ориентиром на воспитание и развитие ребенка как гражданина Российской Федерации. В итоге это должно способствовать более полноценной и успешной подготовке к школе и жизни в целом</a:t>
            </a:r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5"/>
          <a:stretch/>
        </p:blipFill>
        <p:spPr>
          <a:xfrm>
            <a:off x="5415307" y="2708920"/>
            <a:ext cx="3512419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90411" y="404664"/>
            <a:ext cx="344939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Что в итоге</a:t>
            </a:r>
            <a:endParaRPr lang="ru-RU" sz="5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1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 сентября 2023 года все детские сады, в том числе частные, начали работать по-новому.</a:t>
            </a: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смену устаревшим за 10 лет образовательным стандартам пришла новая программа. Теперь дошколят будут не только развивать и обучать, но и формировать важные духовные ценности, гражданскую активность и патриотизм.</a:t>
            </a: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Расскажем, что представляет собой новая программа и какие ценности согласно ей будут прививать детям.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сентябре 2022 года президент подписал изменения в закон «Об образовании». А также заявил, что нужно создать в стране единое образовательное пространство, которое будет учитывать национальное многообразие и духовно-нравственные ценности жителей России. Проще говоря, чтобы в Москве, Владивостоке, Красноярске и других регионах дошколята получали равноценное и качественное образование с опорой на национально-культурные традиции.</a:t>
            </a: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Уже спустя месяц Министерство просвещения разработало проект, а в ноябре утвердило новую Федеральную образовательную программу дошкольного образования — ФОП ДО. В ней указаны базовые требования к объему, содержанию и результатам работы в детсадах: какие методики использовать в процессе обучения и воспитания, сколько времени отводить на те или иные мероприятия, какие навыки должны сформироваться у ребенка к определенному возрасту.</a:t>
            </a: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касается основного ориентира, то предполагается, что с внедрением ФОП ДО упор будет сделан на воспитание и развитие ребенка как гражданина Российской Федерации, а также на приобщение к духовным и культурным ценностям российского народа.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6250" y="620688"/>
            <a:ext cx="58326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Последний раз программа дошкольного образования менялась в 2013 году, тогда были приняты </a:t>
            </a:r>
            <a:r>
              <a:rPr lang="ru-RU" sz="1400" dirty="0">
                <a:hlinkClick r:id="rId2"/>
              </a:rPr>
              <a:t>федеральные государственные образовательные стандарты — ФГОС.</a:t>
            </a:r>
            <a:r>
              <a:rPr lang="ru-RU" sz="1400" dirty="0"/>
              <a:t> Именно по ним до сентября 2023 года работали детские сады.</a:t>
            </a:r>
          </a:p>
          <a:p>
            <a:r>
              <a:rPr lang="ru-RU" sz="1400" dirty="0"/>
              <a:t>ФГОС позволяли каждому учреждению выбирать программу дошкольного образования и даже создавать собственную, сохраняя пропорции: 60% базовой программы и 40% изменений. Это дало толчок к появлению </a:t>
            </a:r>
            <a:r>
              <a:rPr lang="ru-RU" sz="1400" dirty="0">
                <a:hlinkClick r:id="rId3"/>
              </a:rPr>
              <a:t>44 авторских программ дошкольного образования.</a:t>
            </a:r>
            <a:r>
              <a:rPr lang="ru-RU" sz="1400" dirty="0"/>
              <a:t> Среди самых популярных — </a:t>
            </a:r>
            <a:r>
              <a:rPr lang="ru-RU" sz="1400" dirty="0" smtClean="0"/>
              <a:t>Основная общеобразовательная программа дошкольного образования «От рождения до школы» под редакцией Н.Е. </a:t>
            </a:r>
            <a:r>
              <a:rPr lang="ru-RU" sz="1400" dirty="0" err="1" smtClean="0"/>
              <a:t>Вераксы</a:t>
            </a:r>
            <a:r>
              <a:rPr lang="ru-RU" sz="1400" dirty="0" smtClean="0"/>
              <a:t>, Т.С. Комаровой,  М.А. Васильевой, по данной программе учились и наши дошкольники.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6034"/>
            <a:ext cx="2085252" cy="28085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179512" y="4221088"/>
            <a:ext cx="57606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ФОП ДО сохранила такую возможность: 60% должно быть взято из Федеральной образовательной программы, оставшиеся 40% можно формировать по своему усмотрению. Так детские сады могут ориентироваться на специфику национальных, региональных и других условий. При этом авторская часть программы </a:t>
            </a:r>
            <a:r>
              <a:rPr lang="ru-RU" sz="1400" dirty="0">
                <a:hlinkClick r:id="rId5"/>
              </a:rPr>
              <a:t>должна соответствовать ФОП ДО</a:t>
            </a:r>
            <a:r>
              <a:rPr lang="ru-RU" sz="1400" dirty="0"/>
              <a:t> по содержанию и планируемым результатам.</a:t>
            </a:r>
          </a:p>
          <a:p>
            <a:pPr algn="just"/>
            <a:r>
              <a:rPr lang="ru-RU" sz="1400" dirty="0"/>
              <a:t>Новая программа во многом дублирует ФГОС. Но содержательный раздел существенно расширился — он уточняет ключевые подходы в дошкольном образовании и целевые ориентиры развития для каждого возраста.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88228"/>
            <a:ext cx="2038286" cy="2808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67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60851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О</a:t>
            </a:r>
            <a:r>
              <a:rPr lang="ru-RU" sz="2800" dirty="0" smtClean="0"/>
              <a:t>сновные новшества, </a:t>
            </a:r>
            <a:r>
              <a:rPr lang="ru-RU" sz="2800" dirty="0"/>
              <a:t>которые внесли авторы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4514392"/>
            <a:ext cx="6624736" cy="2019327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b="1" u="sng" dirty="0"/>
              <a:t>Расширили и конкретизировали нормативы и требования для каждого возраста.</a:t>
            </a:r>
            <a:r>
              <a:rPr lang="ru-RU" dirty="0"/>
              <a:t> Речь о пяти образовательных областях: «Физическое развитие», «Социально-коммуникативное развитие», «Познавательное развитие», «Речевое развитие», «Художественно-эстетическое развитие». Теперь для каждой возрастной группы </a:t>
            </a:r>
            <a:r>
              <a:rPr lang="ru-RU" dirty="0">
                <a:hlinkClick r:id="rId2"/>
              </a:rPr>
              <a:t>указаны задачи и методы</a:t>
            </a:r>
            <a:r>
              <a:rPr lang="ru-RU" dirty="0"/>
              <a:t> педагогической диагностики, нормативы и результаты работы.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5928" y="1709192"/>
            <a:ext cx="53285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b="1" u="sng" dirty="0" smtClean="0"/>
              <a:t>Заменили возрастные группы на этапы по году рождения.</a:t>
            </a:r>
            <a:r>
              <a:rPr lang="ru-RU" dirty="0" smtClean="0"/>
              <a:t> Во ФГОС были прописаны </a:t>
            </a:r>
            <a:r>
              <a:rPr lang="ru-RU" dirty="0" smtClean="0">
                <a:hlinkClick r:id="rId3"/>
              </a:rPr>
              <a:t>нормативы для возрастных групп:</a:t>
            </a:r>
            <a:r>
              <a:rPr lang="ru-RU" dirty="0" smtClean="0"/>
              <a:t> младенческий возраст — с двух месяцев до года, ранний — с года до трех, дошкольный — с трех до семи лет. Новая программа предлагает </a:t>
            </a:r>
            <a:r>
              <a:rPr lang="ru-RU" dirty="0" smtClean="0">
                <a:hlinkClick r:id="rId4"/>
              </a:rPr>
              <a:t>нормативы для каждого дошкольного возраста</a:t>
            </a:r>
            <a:r>
              <a:rPr lang="ru-RU" dirty="0" smtClean="0"/>
              <a:t> — год, два, три, четыре и так далее, до поступления в школу. Предполагается, что это поможет точнее адаптировать образовательный процесс к возрастным особенностям детской психики.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6" b="934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4347592" cy="2445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813" l="67" r="324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90112"/>
            <a:ext cx="3505834" cy="26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1580" y="4941168"/>
            <a:ext cx="7704856" cy="1736567"/>
          </a:xfrm>
        </p:spPr>
        <p:txBody>
          <a:bodyPr>
            <a:normAutofit fontScale="70000" lnSpcReduction="2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u="sng" dirty="0"/>
              <a:t>Прописали требования к работе с особыми категориями детей. </a:t>
            </a:r>
            <a:r>
              <a:rPr lang="ru-RU" dirty="0"/>
              <a:t>Программа предусматривает поддержку детей с особыми образовательными потребностями через индивидуальные и групповые занятия, развитие навыков и создание инклюзивной среды. Коррекционно-развивающая работа направлена на ребят, обучающихся по индивидуальному плану на основании медицинского заключения, а также детей мигрантов, у которых есть трудности с пониманием русского языка.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5928" y="188640"/>
            <a:ext cx="416808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sz="1550" b="1" u="sng" dirty="0"/>
              <a:t>Добавили список литературы, музыки и мультфильмов, которые рекомендуется смотреть и обсуждать с детьми. </a:t>
            </a:r>
            <a:r>
              <a:rPr lang="ru-RU" sz="1550" dirty="0"/>
              <a:t>Для самых маленьких разработчики документа советуют малые формы русского фольклора, русские народные сказки, детскую поэзию и прозу. Это помогает детям погрузиться в мир культуры и истории России, развивать кругозор.</a:t>
            </a:r>
          </a:p>
          <a:p>
            <a:pPr marL="45720" indent="0" algn="just">
              <a:buNone/>
            </a:pPr>
            <a:r>
              <a:rPr lang="ru-RU" sz="1550" dirty="0" smtClean="0"/>
              <a:t>Для </a:t>
            </a:r>
            <a:r>
              <a:rPr lang="ru-RU" sz="1550" dirty="0"/>
              <a:t>дошколят пяти-семи лет в списках анимационных произведений есть как старые мультфильмы — «Мешок яблок», «Крошка Енот», «</a:t>
            </a:r>
            <a:r>
              <a:rPr lang="ru-RU" sz="1550" dirty="0" err="1"/>
              <a:t>Маугли</a:t>
            </a:r>
            <a:r>
              <a:rPr lang="ru-RU" sz="1550" dirty="0"/>
              <a:t>», так и современные — например, режиссера </a:t>
            </a:r>
            <a:r>
              <a:rPr lang="ru-RU" sz="1550" dirty="0" err="1"/>
              <a:t>Хаяо</a:t>
            </a:r>
            <a:r>
              <a:rPr lang="ru-RU" sz="1550" dirty="0"/>
              <a:t> </a:t>
            </a:r>
            <a:r>
              <a:rPr lang="ru-RU" sz="1550" dirty="0" err="1"/>
              <a:t>Миядзаки</a:t>
            </a:r>
            <a:r>
              <a:rPr lang="ru-RU" sz="1550" dirty="0"/>
              <a:t> «Мой сосед </a:t>
            </a:r>
            <a:r>
              <a:rPr lang="ru-RU" sz="1550" dirty="0" err="1"/>
              <a:t>Тоторо</a:t>
            </a:r>
            <a:r>
              <a:rPr lang="ru-RU" sz="1550" dirty="0"/>
              <a:t>» и «Рыбка </a:t>
            </a:r>
            <a:r>
              <a:rPr lang="ru-RU" sz="1550" dirty="0" err="1"/>
              <a:t>Поньо</a:t>
            </a:r>
            <a:r>
              <a:rPr lang="ru-RU" sz="1550" dirty="0"/>
              <a:t> на утесе». А еще мультсериалы «</a:t>
            </a:r>
            <a:r>
              <a:rPr lang="ru-RU" sz="1550" dirty="0" err="1"/>
              <a:t>Смешарики</a:t>
            </a:r>
            <a:r>
              <a:rPr lang="ru-RU" sz="1550" dirty="0"/>
              <a:t>», «</a:t>
            </a:r>
            <a:r>
              <a:rPr lang="ru-RU" sz="1550" dirty="0" err="1"/>
              <a:t>Фиксики</a:t>
            </a:r>
            <a:r>
              <a:rPr lang="ru-RU" sz="1550" dirty="0"/>
              <a:t>», «</a:t>
            </a:r>
            <a:r>
              <a:rPr lang="ru-RU" sz="1550" dirty="0" err="1"/>
              <a:t>Монсики</a:t>
            </a:r>
            <a:r>
              <a:rPr lang="ru-RU" sz="1550" dirty="0"/>
              <a:t>», «Оранжевая корова» и другие.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34" y="1196752"/>
            <a:ext cx="399644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62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301208"/>
            <a:ext cx="7848872" cy="1376527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Указали требования к образовательному процессу и режиму дня.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Речь о продолжительности занятий</a:t>
            </a:r>
            <a:r>
              <a:rPr lang="ru-RU" dirty="0"/>
              <a:t>, сна, прогулок, свободной игры и даже о перерывах на гимнастику, а также о дневной суммарной образовательной нагрузке.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67944" y="260648"/>
            <a:ext cx="4672136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sz="1600" b="1" dirty="0"/>
              <a:t>Дали перечень основных государственных и народных праздников</a:t>
            </a:r>
            <a:r>
              <a:rPr lang="ru-RU" sz="1600" dirty="0"/>
              <a:t>, которые </a:t>
            </a:r>
            <a:r>
              <a:rPr lang="ru-RU" sz="1600" dirty="0">
                <a:hlinkClick r:id="rId3"/>
              </a:rPr>
              <a:t>рекомендуется включать в план воспитательной работы.</a:t>
            </a:r>
            <a:r>
              <a:rPr lang="ru-RU" sz="1600" dirty="0"/>
              <a:t> Наряду с Днем защитника Отечества, Днем Победы и Днем государственного флага РФ дошкольников будут знакомить со следующими праздниками: День российского кино, Международный день художника, День разгрома советскими войсками немецко-фашистских войск в Сталинградской битве.</a:t>
            </a:r>
          </a:p>
          <a:p>
            <a:pPr marL="45720" indent="0" algn="just">
              <a:buNone/>
            </a:pPr>
            <a:r>
              <a:rPr lang="ru-RU" sz="1600" dirty="0"/>
              <a:t>Воспитатели должны рассказывать детям об истории этих праздников и объяснять, кому или чему они посвящены, проводить тематические мероприятия. Например, перед Днем Победы дети могут делать из бумаги белых голубей, разучивать военные песни, встречаться с ветеранами.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655237" cy="2498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49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260648"/>
            <a:ext cx="8488560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/>
              <a:t>Какие ценности прививают </a:t>
            </a:r>
            <a:r>
              <a:rPr lang="ru-RU" sz="2800" b="1" dirty="0" smtClean="0"/>
              <a:t>детям</a:t>
            </a:r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Теперь </a:t>
            </a:r>
            <a:r>
              <a:rPr lang="ru-RU" sz="1600" dirty="0"/>
              <a:t>работа в дошкольных учреждениях строится на принципах и ориентирах, которые </a:t>
            </a:r>
            <a:r>
              <a:rPr lang="ru-RU" sz="1600" dirty="0">
                <a:hlinkClick r:id="rId2"/>
              </a:rPr>
              <a:t>учитывают систему ценностей российского народа</a:t>
            </a:r>
            <a:r>
              <a:rPr lang="ru-RU" sz="1600" dirty="0"/>
              <a:t> и соответствуют возрасту детей. </a:t>
            </a:r>
            <a:r>
              <a:rPr lang="ru-RU" sz="1600" dirty="0" smtClean="0"/>
              <a:t>Перечислим </a:t>
            </a:r>
            <a:r>
              <a:rPr lang="ru-RU" sz="1600" dirty="0"/>
              <a:t>направления воспитания, которые предусматривает ФОП ДО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endParaRPr lang="ru-RU" sz="1600" dirty="0"/>
          </a:p>
          <a:p>
            <a:r>
              <a:rPr lang="ru-RU" sz="1600" b="1" dirty="0"/>
              <a:t>Патриотическое направление.</a:t>
            </a:r>
            <a:r>
              <a:rPr lang="ru-RU" sz="1600" dirty="0"/>
              <a:t> В основе — любовь и уважение к своей стране, малой родине, ощущение принадлежности к своему народу.</a:t>
            </a:r>
          </a:p>
          <a:p>
            <a:pPr marL="45720" indent="0">
              <a:buNone/>
            </a:pPr>
            <a:r>
              <a:rPr lang="ru-RU" sz="1600" dirty="0"/>
              <a:t>Малышам до трех лет будут рассказывать, что такое Родина, учить проявлять привязанность к близким людям, бережно относиться к живому. В детях от шести лет начнут воспитывать патриотические чувства, уважение к Родине, а также к представителям разных национальностей и культур. Познакомят с гимном и Конституцией РФ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endParaRPr lang="ru-RU" sz="1600" dirty="0"/>
          </a:p>
          <a:p>
            <a:r>
              <a:rPr lang="ru-RU" sz="1600" b="1" dirty="0"/>
              <a:t>Духовно-нравственное направление</a:t>
            </a:r>
            <a:r>
              <a:rPr lang="ru-RU" sz="1600" dirty="0"/>
              <a:t> основано на таких ценностях, как доброта, забота о других и хорошие поступки. Это помогает детям понимать, что такое правильное и неправильное </a:t>
            </a:r>
            <a:r>
              <a:rPr lang="ru-RU" sz="1600" dirty="0" smtClean="0"/>
              <a:t>поведение.</a:t>
            </a:r>
          </a:p>
          <a:p>
            <a:pPr marL="45720" indent="0">
              <a:buNone/>
            </a:pPr>
            <a:r>
              <a:rPr lang="ru-RU" sz="1600" dirty="0" smtClean="0"/>
              <a:t>Трехлетних </a:t>
            </a:r>
            <a:r>
              <a:rPr lang="ru-RU" sz="1600" dirty="0"/>
              <a:t>малышей научат проявлять сочувствие и делать добрые дела. К семи годам ребенок должен уметь отличать хорошее от плохого, уважать семейные и общественные ценности. А еще — принимать правильные моральные решения и при необходимости просить совета у 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16708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33721" y="116632"/>
            <a:ext cx="8488560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Социальное воспитание</a:t>
            </a:r>
            <a:r>
              <a:rPr lang="ru-RU" sz="1600" dirty="0"/>
              <a:t> направлено на формирование доброжелательного отношения к семье, другим людям, развитие навыков сотрудничества, а также культуры поведения.</a:t>
            </a:r>
          </a:p>
          <a:p>
            <a:pPr marL="45720" indent="0">
              <a:buNone/>
            </a:pPr>
            <a:r>
              <a:rPr lang="ru-RU" sz="1600" dirty="0"/>
              <a:t>К трем годам малыш обычно умеет радоваться, когда его хвалят, и грустить, когда его критикуют. Интересуется другими детьми и способен играть с ними без конфликтов. К завершению программы дошкольников научат отвечать за свои действия, уважать различия между людьми, культурно общаться, уметь слушать и взаимодействовать с другими — будь то взрослые или дети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endParaRPr lang="ru-RU" sz="1200" dirty="0"/>
          </a:p>
          <a:p>
            <a:r>
              <a:rPr lang="ru-RU" sz="1600" b="1" dirty="0"/>
              <a:t>Познавательное воспитание</a:t>
            </a:r>
            <a:r>
              <a:rPr lang="ru-RU" sz="1600" dirty="0"/>
              <a:t> направлено на развитие у ребенка ценности знаний, помогает осваивать и формировать целостную картину мира. Это развивает в том числе самостоятельность.</a:t>
            </a:r>
          </a:p>
          <a:p>
            <a:pPr marL="45720" indent="0">
              <a:buNone/>
            </a:pPr>
            <a:r>
              <a:rPr lang="ru-RU" sz="1600" dirty="0"/>
              <a:t>К трем годам ребенок любознателен и активен. Его интересует все, что происходит вокруг. В семилетках будут пробуждать интерес к различным формам самовыражения, включая творческие: быть активным и инициативным в учебе, игре и жизни в целом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endParaRPr lang="ru-RU" sz="1200" dirty="0"/>
          </a:p>
          <a:p>
            <a:r>
              <a:rPr lang="ru-RU" sz="1600" b="1" dirty="0"/>
              <a:t>Физическое и оздоровительное направление</a:t>
            </a:r>
            <a:r>
              <a:rPr lang="ru-RU" sz="1600" dirty="0"/>
              <a:t> приобщает к здоровому образу жизни. Оно также включает умение заботиться о себе и соблюдать правила безопасности.</a:t>
            </a:r>
          </a:p>
          <a:p>
            <a:pPr marL="45720" indent="0">
              <a:buNone/>
            </a:pPr>
            <a:r>
              <a:rPr lang="ru-RU" sz="1600" dirty="0"/>
              <a:t>Трехлетний ребенок начнет осваивать азы здорового образа жизни, такие как физические упражнения, утренняя гимнастика и личная гигиена. К завершению программы его научат заботиться о своем здоровье и понимать важность физической активности, познакомят с некоторыми видами спорта и заинтересуют подвижными играми.</a:t>
            </a:r>
          </a:p>
          <a:p>
            <a:pPr marL="4572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22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10289" y="1340768"/>
            <a:ext cx="8488560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Трудовое направление</a:t>
            </a:r>
            <a:r>
              <a:rPr lang="ru-RU" sz="1600" dirty="0"/>
              <a:t> помогает формировать ответственность, самостоятельность и стремление приносить пользу людям через труд.</a:t>
            </a:r>
          </a:p>
          <a:p>
            <a:pPr marL="45720" indent="0">
              <a:buNone/>
            </a:pPr>
            <a:r>
              <a:rPr lang="ru-RU" sz="1600" dirty="0"/>
              <a:t>Согласно документу, трехлетнего ребенка воспитатели будут учить поддерживать порядок вокруг себя, стремиться помогать старшим, выполнять доступные ему задачи. Семилетний должен понимать, что труд важен и в семье, и в обществе, а также уважать труд других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endParaRPr lang="ru-RU" sz="1600" dirty="0"/>
          </a:p>
          <a:p>
            <a:r>
              <a:rPr lang="ru-RU" sz="1600" b="1" dirty="0"/>
              <a:t>Эстетическое воспитание</a:t>
            </a:r>
            <a:r>
              <a:rPr lang="ru-RU" sz="1600" dirty="0"/>
              <a:t> развивает правильное отношение к красоте в разных проявлениях. Оно воспитывает художественный вкус и обогащает личность ребенка через искусство и красоту окружающего мира.</a:t>
            </a:r>
          </a:p>
          <a:p>
            <a:pPr marL="45720" indent="0">
              <a:buNone/>
            </a:pPr>
            <a:r>
              <a:rPr lang="ru-RU" sz="1600" dirty="0"/>
              <a:t>Трехлетний ребенок должен интересоваться красотой того, что его окружает, а также проявлять способности к разным видам творчества. Выпускник детского сада — воспринимать и чувствовать прекрасное в повседневной жизни, в природе, в поступках других людей и в искусстве.</a:t>
            </a:r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042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460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О новой программе образования дошкольников</vt:lpstr>
      <vt:lpstr>Презентация PowerPoint</vt:lpstr>
      <vt:lpstr>Презентация PowerPoint</vt:lpstr>
      <vt:lpstr>Основные новшества, которые внесли авторы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9</cp:revision>
  <dcterms:created xsi:type="dcterms:W3CDTF">2023-11-09T09:52:55Z</dcterms:created>
  <dcterms:modified xsi:type="dcterms:W3CDTF">2023-11-09T13:33:40Z</dcterms:modified>
</cp:coreProperties>
</file>